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8" r:id="rId3"/>
    <p:sldId id="273" r:id="rId4"/>
    <p:sldId id="274" r:id="rId5"/>
    <p:sldId id="275" r:id="rId6"/>
    <p:sldId id="276" r:id="rId7"/>
    <p:sldId id="277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72" r:id="rId17"/>
  </p:sldIdLst>
  <p:sldSz cx="18288000" cy="10287000"/>
  <p:notesSz cx="6858000" cy="9144000"/>
  <p:embeddedFontLst>
    <p:embeddedFont>
      <p:font typeface="Arimo" charset="0"/>
      <p:regular r:id="rId19"/>
      <p:bold r:id="rId20"/>
      <p:italic r:id="rId21"/>
      <p:boldItalic r:id="rId22"/>
    </p:embeddedFont>
    <p:embeddedFont>
      <p:font typeface="Cambria" pitchFamily="18" charset="0"/>
      <p:regular r:id="rId23"/>
      <p:bold r:id="rId24"/>
      <p:italic r:id="rId25"/>
      <p:boldItalic r:id="rId26"/>
    </p:embeddedFont>
    <p:embeddedFont>
      <p:font typeface="Anton" charset="0"/>
      <p:regular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Comic Sans MS" pitchFamily="66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2" d="100"/>
          <a:sy n="42" d="100"/>
        </p:scale>
        <p:origin x="-126" y="-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CAD4F9-8374-4C80-B39F-ADC1A4CC3899}" type="doc">
      <dgm:prSet loTypeId="urn:microsoft.com/office/officeart/2005/8/layout/vList2" loCatId="list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0579C714-2970-494F-8F6C-024C63A6CD4C}">
      <dgm:prSet/>
      <dgm:spPr/>
      <dgm:t>
        <a:bodyPr/>
        <a:lstStyle/>
        <a:p>
          <a:pPr rtl="0"/>
          <a:r>
            <a:rPr lang="en-US" b="0" i="0" dirty="0" smtClean="0">
              <a:latin typeface="Cambria" pitchFamily="18" charset="0"/>
              <a:ea typeface="Cambria" pitchFamily="18" charset="0"/>
            </a:rPr>
            <a:t>A class in C++ is a blueprint used to create objects.</a:t>
          </a:r>
          <a:endParaRPr lang="en-US" dirty="0">
            <a:latin typeface="Cambria" pitchFamily="18" charset="0"/>
            <a:ea typeface="Cambria" pitchFamily="18" charset="0"/>
          </a:endParaRPr>
        </a:p>
      </dgm:t>
    </dgm:pt>
    <dgm:pt modelId="{C4D0E8E7-9190-4563-8B0E-59C97F14AAFB}" type="parTrans" cxnId="{6159F2BF-7E3D-42B0-BF78-02BC16C1292E}">
      <dgm:prSet/>
      <dgm:spPr/>
      <dgm:t>
        <a:bodyPr/>
        <a:lstStyle/>
        <a:p>
          <a:endParaRPr lang="en-US">
            <a:latin typeface="Cambria" pitchFamily="18" charset="0"/>
            <a:ea typeface="Cambria" pitchFamily="18" charset="0"/>
          </a:endParaRPr>
        </a:p>
      </dgm:t>
    </dgm:pt>
    <dgm:pt modelId="{4887255C-66D4-4BB1-B34A-518C22AB8757}" type="sibTrans" cxnId="{6159F2BF-7E3D-42B0-BF78-02BC16C1292E}">
      <dgm:prSet/>
      <dgm:spPr/>
      <dgm:t>
        <a:bodyPr/>
        <a:lstStyle/>
        <a:p>
          <a:endParaRPr lang="en-US">
            <a:latin typeface="Cambria" pitchFamily="18" charset="0"/>
            <a:ea typeface="Cambria" pitchFamily="18" charset="0"/>
          </a:endParaRPr>
        </a:p>
      </dgm:t>
    </dgm:pt>
    <dgm:pt modelId="{FCB3A0B4-55BA-445F-A236-8A0AF6BD8F2B}">
      <dgm:prSet/>
      <dgm:spPr/>
      <dgm:t>
        <a:bodyPr/>
        <a:lstStyle/>
        <a:p>
          <a:pPr rtl="0"/>
          <a:r>
            <a:rPr lang="en-US" b="0" i="0" dirty="0" smtClean="0">
              <a:latin typeface="Cambria" pitchFamily="18" charset="0"/>
              <a:ea typeface="Cambria" pitchFamily="18" charset="0"/>
            </a:rPr>
            <a:t>It groups data (variables) and functions that work on that data into a single unit.</a:t>
          </a:r>
          <a:endParaRPr lang="en-US" dirty="0">
            <a:latin typeface="Cambria" pitchFamily="18" charset="0"/>
            <a:ea typeface="Cambria" pitchFamily="18" charset="0"/>
          </a:endParaRPr>
        </a:p>
      </dgm:t>
    </dgm:pt>
    <dgm:pt modelId="{F3C304AF-2FED-4B2E-B151-666A17A64CEF}" type="parTrans" cxnId="{8CB3E6C3-8915-47BD-862F-B729A0797C65}">
      <dgm:prSet/>
      <dgm:spPr/>
      <dgm:t>
        <a:bodyPr/>
        <a:lstStyle/>
        <a:p>
          <a:endParaRPr lang="en-US">
            <a:latin typeface="Cambria" pitchFamily="18" charset="0"/>
            <a:ea typeface="Cambria" pitchFamily="18" charset="0"/>
          </a:endParaRPr>
        </a:p>
      </dgm:t>
    </dgm:pt>
    <dgm:pt modelId="{88902E33-072E-40F6-9EE3-ED0300BB296E}" type="sibTrans" cxnId="{8CB3E6C3-8915-47BD-862F-B729A0797C65}">
      <dgm:prSet/>
      <dgm:spPr/>
      <dgm:t>
        <a:bodyPr/>
        <a:lstStyle/>
        <a:p>
          <a:endParaRPr lang="en-US">
            <a:latin typeface="Cambria" pitchFamily="18" charset="0"/>
            <a:ea typeface="Cambria" pitchFamily="18" charset="0"/>
          </a:endParaRPr>
        </a:p>
      </dgm:t>
    </dgm:pt>
    <dgm:pt modelId="{FC47980D-3AA5-4476-90DC-214843A01959}">
      <dgm:prSet/>
      <dgm:spPr/>
      <dgm:t>
        <a:bodyPr/>
        <a:lstStyle/>
        <a:p>
          <a:pPr rtl="0"/>
          <a:r>
            <a:rPr lang="en-US" dirty="0" smtClean="0">
              <a:latin typeface="Cambria" pitchFamily="18" charset="0"/>
              <a:ea typeface="Cambria" pitchFamily="18" charset="0"/>
            </a:rPr>
            <a:t>A class is user define data type</a:t>
          </a:r>
          <a:endParaRPr lang="en-US" dirty="0">
            <a:latin typeface="Cambria" pitchFamily="18" charset="0"/>
            <a:ea typeface="Cambria" pitchFamily="18" charset="0"/>
          </a:endParaRPr>
        </a:p>
      </dgm:t>
    </dgm:pt>
    <dgm:pt modelId="{179BABF0-FDC1-4172-A4BB-46E429C35105}" type="parTrans" cxnId="{B445E701-8733-4F56-A8AD-86F3191F6B9A}">
      <dgm:prSet/>
      <dgm:spPr/>
      <dgm:t>
        <a:bodyPr/>
        <a:lstStyle/>
        <a:p>
          <a:endParaRPr lang="en-US">
            <a:latin typeface="Cambria" pitchFamily="18" charset="0"/>
            <a:ea typeface="Cambria" pitchFamily="18" charset="0"/>
          </a:endParaRPr>
        </a:p>
      </dgm:t>
    </dgm:pt>
    <dgm:pt modelId="{46345CE4-B350-47BE-B088-97880C7E1C29}" type="sibTrans" cxnId="{B445E701-8733-4F56-A8AD-86F3191F6B9A}">
      <dgm:prSet/>
      <dgm:spPr/>
      <dgm:t>
        <a:bodyPr/>
        <a:lstStyle/>
        <a:p>
          <a:endParaRPr lang="en-US">
            <a:latin typeface="Cambria" pitchFamily="18" charset="0"/>
            <a:ea typeface="Cambria" pitchFamily="18" charset="0"/>
          </a:endParaRPr>
        </a:p>
      </dgm:t>
    </dgm:pt>
    <dgm:pt modelId="{653CBBA9-555F-4745-82C7-2146F3FD4686}" type="pres">
      <dgm:prSet presAssocID="{ECCAD4F9-8374-4C80-B39F-ADC1A4CC3899}" presName="linear" presStyleCnt="0">
        <dgm:presLayoutVars>
          <dgm:animLvl val="lvl"/>
          <dgm:resizeHandles val="exact"/>
        </dgm:presLayoutVars>
      </dgm:prSet>
      <dgm:spPr/>
    </dgm:pt>
    <dgm:pt modelId="{72F2AB6A-DAFE-4AC4-A7BE-784E4E451F21}" type="pres">
      <dgm:prSet presAssocID="{0579C714-2970-494F-8F6C-024C63A6CD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072B11-225C-4F65-8198-85E2A158FEB7}" type="pres">
      <dgm:prSet presAssocID="{4887255C-66D4-4BB1-B34A-518C22AB8757}" presName="spacer" presStyleCnt="0"/>
      <dgm:spPr/>
    </dgm:pt>
    <dgm:pt modelId="{4B4A27ED-2C95-4BE0-BAF2-B90E4F30DAC7}" type="pres">
      <dgm:prSet presAssocID="{FCB3A0B4-55BA-445F-A236-8A0AF6BD8F2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8C6D30-C76F-46C4-88C0-4FEB13C4349A}" type="pres">
      <dgm:prSet presAssocID="{88902E33-072E-40F6-9EE3-ED0300BB296E}" presName="spacer" presStyleCnt="0"/>
      <dgm:spPr/>
    </dgm:pt>
    <dgm:pt modelId="{853196FE-546D-404E-8E28-B69EA77E6A2D}" type="pres">
      <dgm:prSet presAssocID="{FC47980D-3AA5-4476-90DC-214843A0195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464C91F-F3CC-4C06-B7FB-D974EC782C74}" type="presOf" srcId="{FCB3A0B4-55BA-445F-A236-8A0AF6BD8F2B}" destId="{4B4A27ED-2C95-4BE0-BAF2-B90E4F30DAC7}" srcOrd="0" destOrd="0" presId="urn:microsoft.com/office/officeart/2005/8/layout/vList2"/>
    <dgm:cxn modelId="{6159F2BF-7E3D-42B0-BF78-02BC16C1292E}" srcId="{ECCAD4F9-8374-4C80-B39F-ADC1A4CC3899}" destId="{0579C714-2970-494F-8F6C-024C63A6CD4C}" srcOrd="0" destOrd="0" parTransId="{C4D0E8E7-9190-4563-8B0E-59C97F14AAFB}" sibTransId="{4887255C-66D4-4BB1-B34A-518C22AB8757}"/>
    <dgm:cxn modelId="{8CB3E6C3-8915-47BD-862F-B729A0797C65}" srcId="{ECCAD4F9-8374-4C80-B39F-ADC1A4CC3899}" destId="{FCB3A0B4-55BA-445F-A236-8A0AF6BD8F2B}" srcOrd="1" destOrd="0" parTransId="{F3C304AF-2FED-4B2E-B151-666A17A64CEF}" sibTransId="{88902E33-072E-40F6-9EE3-ED0300BB296E}"/>
    <dgm:cxn modelId="{DE5FAE4E-673D-4F6C-B347-85261139887E}" type="presOf" srcId="{FC47980D-3AA5-4476-90DC-214843A01959}" destId="{853196FE-546D-404E-8E28-B69EA77E6A2D}" srcOrd="0" destOrd="0" presId="urn:microsoft.com/office/officeart/2005/8/layout/vList2"/>
    <dgm:cxn modelId="{0BBD44E9-E4CA-4632-9BEC-CD13B49DE7F3}" type="presOf" srcId="{ECCAD4F9-8374-4C80-B39F-ADC1A4CC3899}" destId="{653CBBA9-555F-4745-82C7-2146F3FD4686}" srcOrd="0" destOrd="0" presId="urn:microsoft.com/office/officeart/2005/8/layout/vList2"/>
    <dgm:cxn modelId="{88CB53A6-1175-4378-95B6-73C1C348451A}" type="presOf" srcId="{0579C714-2970-494F-8F6C-024C63A6CD4C}" destId="{72F2AB6A-DAFE-4AC4-A7BE-784E4E451F21}" srcOrd="0" destOrd="0" presId="urn:microsoft.com/office/officeart/2005/8/layout/vList2"/>
    <dgm:cxn modelId="{B445E701-8733-4F56-A8AD-86F3191F6B9A}" srcId="{ECCAD4F9-8374-4C80-B39F-ADC1A4CC3899}" destId="{FC47980D-3AA5-4476-90DC-214843A01959}" srcOrd="2" destOrd="0" parTransId="{179BABF0-FDC1-4172-A4BB-46E429C35105}" sibTransId="{46345CE4-B350-47BE-B088-97880C7E1C29}"/>
    <dgm:cxn modelId="{FB3E7C48-6C93-4E3B-950E-66634640DFA2}" type="presParOf" srcId="{653CBBA9-555F-4745-82C7-2146F3FD4686}" destId="{72F2AB6A-DAFE-4AC4-A7BE-784E4E451F21}" srcOrd="0" destOrd="0" presId="urn:microsoft.com/office/officeart/2005/8/layout/vList2"/>
    <dgm:cxn modelId="{0C696DF1-A144-4570-98C1-528144470392}" type="presParOf" srcId="{653CBBA9-555F-4745-82C7-2146F3FD4686}" destId="{FB072B11-225C-4F65-8198-85E2A158FEB7}" srcOrd="1" destOrd="0" presId="urn:microsoft.com/office/officeart/2005/8/layout/vList2"/>
    <dgm:cxn modelId="{2C76DAB7-9C79-48A9-8D7E-69C9045C7012}" type="presParOf" srcId="{653CBBA9-555F-4745-82C7-2146F3FD4686}" destId="{4B4A27ED-2C95-4BE0-BAF2-B90E4F30DAC7}" srcOrd="2" destOrd="0" presId="urn:microsoft.com/office/officeart/2005/8/layout/vList2"/>
    <dgm:cxn modelId="{2FC7359C-70C6-407E-B9E7-2E8F135AEED4}" type="presParOf" srcId="{653CBBA9-555F-4745-82C7-2146F3FD4686}" destId="{118C6D30-C76F-46C4-88C0-4FEB13C4349A}" srcOrd="3" destOrd="0" presId="urn:microsoft.com/office/officeart/2005/8/layout/vList2"/>
    <dgm:cxn modelId="{191D3E53-5F74-4016-B4AC-A5E048A1C100}" type="presParOf" srcId="{653CBBA9-555F-4745-82C7-2146F3FD4686}" destId="{853196FE-546D-404E-8E28-B69EA77E6A2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F7A764-298B-4F24-B355-8B73899E1FC7}" type="doc">
      <dgm:prSet loTypeId="urn:microsoft.com/office/officeart/2005/8/layout/vList2" loCatId="list" qsTypeId="urn:microsoft.com/office/officeart/2005/8/quickstyle/simple2" qsCatId="simple" csTypeId="urn:microsoft.com/office/officeart/2005/8/colors/accent3_1" csCatId="accent3"/>
      <dgm:spPr/>
      <dgm:t>
        <a:bodyPr/>
        <a:lstStyle/>
        <a:p>
          <a:endParaRPr lang="en-US"/>
        </a:p>
      </dgm:t>
    </dgm:pt>
    <dgm:pt modelId="{8570B1C6-3226-4AF2-B7B4-96DD0A80FC70}">
      <dgm:prSet/>
      <dgm:spPr/>
      <dgm:t>
        <a:bodyPr/>
        <a:lstStyle/>
        <a:p>
          <a:pPr rtl="0"/>
          <a:r>
            <a:rPr lang="en-US" b="0" i="0" dirty="0" smtClean="0"/>
            <a:t>To represent real-world entities in programs</a:t>
          </a:r>
          <a:endParaRPr lang="en-US" dirty="0"/>
        </a:p>
      </dgm:t>
    </dgm:pt>
    <dgm:pt modelId="{05ABBADF-D5A7-42C2-A2FA-7178CD653F8A}" type="parTrans" cxnId="{1BF2F5A5-B3B7-427D-8388-6B2689859BCB}">
      <dgm:prSet/>
      <dgm:spPr/>
      <dgm:t>
        <a:bodyPr/>
        <a:lstStyle/>
        <a:p>
          <a:endParaRPr lang="en-US"/>
        </a:p>
      </dgm:t>
    </dgm:pt>
    <dgm:pt modelId="{23F431C1-FC66-4958-837C-D9B8F891C116}" type="sibTrans" cxnId="{1BF2F5A5-B3B7-427D-8388-6B2689859BCB}">
      <dgm:prSet/>
      <dgm:spPr/>
      <dgm:t>
        <a:bodyPr/>
        <a:lstStyle/>
        <a:p>
          <a:endParaRPr lang="en-US"/>
        </a:p>
      </dgm:t>
    </dgm:pt>
    <dgm:pt modelId="{AFCC3788-A1F3-4F51-A979-3CF86E916E26}">
      <dgm:prSet/>
      <dgm:spPr/>
      <dgm:t>
        <a:bodyPr/>
        <a:lstStyle/>
        <a:p>
          <a:pPr rtl="0"/>
          <a:r>
            <a:rPr lang="en-US" b="0" i="0" smtClean="0"/>
            <a:t>To keep data and functions together</a:t>
          </a:r>
          <a:endParaRPr lang="en-US"/>
        </a:p>
      </dgm:t>
    </dgm:pt>
    <dgm:pt modelId="{678BA897-736C-427D-BDE5-AB02346B0DED}" type="parTrans" cxnId="{E17A966A-0C00-4C60-802B-359D35E7B2AD}">
      <dgm:prSet/>
      <dgm:spPr/>
      <dgm:t>
        <a:bodyPr/>
        <a:lstStyle/>
        <a:p>
          <a:endParaRPr lang="en-US"/>
        </a:p>
      </dgm:t>
    </dgm:pt>
    <dgm:pt modelId="{32F5F20A-EC33-46D2-8E89-54790FEBA1CF}" type="sibTrans" cxnId="{E17A966A-0C00-4C60-802B-359D35E7B2AD}">
      <dgm:prSet/>
      <dgm:spPr/>
      <dgm:t>
        <a:bodyPr/>
        <a:lstStyle/>
        <a:p>
          <a:endParaRPr lang="en-US"/>
        </a:p>
      </dgm:t>
    </dgm:pt>
    <dgm:pt modelId="{30AB6DDC-5ED8-437E-8DEB-2736E8BE1DF0}">
      <dgm:prSet/>
      <dgm:spPr/>
      <dgm:t>
        <a:bodyPr/>
        <a:lstStyle/>
        <a:p>
          <a:pPr rtl="0"/>
          <a:r>
            <a:rPr lang="en-US" b="0" i="0" smtClean="0"/>
            <a:t>To write organized and reusable code</a:t>
          </a:r>
          <a:endParaRPr lang="en-US"/>
        </a:p>
      </dgm:t>
    </dgm:pt>
    <dgm:pt modelId="{025F3B87-EABD-4B1D-AAD4-88E95D7F5266}" type="parTrans" cxnId="{97B92814-6719-4845-AB04-0A1AE14EED32}">
      <dgm:prSet/>
      <dgm:spPr/>
      <dgm:t>
        <a:bodyPr/>
        <a:lstStyle/>
        <a:p>
          <a:endParaRPr lang="en-US"/>
        </a:p>
      </dgm:t>
    </dgm:pt>
    <dgm:pt modelId="{7C763350-E54A-4040-88C2-2925AA781E37}" type="sibTrans" cxnId="{97B92814-6719-4845-AB04-0A1AE14EED32}">
      <dgm:prSet/>
      <dgm:spPr/>
      <dgm:t>
        <a:bodyPr/>
        <a:lstStyle/>
        <a:p>
          <a:endParaRPr lang="en-US"/>
        </a:p>
      </dgm:t>
    </dgm:pt>
    <dgm:pt modelId="{51AC1996-C68D-4337-9358-122F3659FCC0}">
      <dgm:prSet/>
      <dgm:spPr/>
      <dgm:t>
        <a:bodyPr/>
        <a:lstStyle/>
        <a:p>
          <a:pPr rtl="0"/>
          <a:r>
            <a:rPr lang="en-US" b="0" i="0" smtClean="0"/>
            <a:t>To support Object-Oriented Programming (OOP)</a:t>
          </a:r>
          <a:endParaRPr lang="en-US"/>
        </a:p>
      </dgm:t>
    </dgm:pt>
    <dgm:pt modelId="{2108D780-9A9D-4E95-B8C6-560E256D5E93}" type="parTrans" cxnId="{6E15D5F8-439A-46A4-87C9-346FA5678900}">
      <dgm:prSet/>
      <dgm:spPr/>
      <dgm:t>
        <a:bodyPr/>
        <a:lstStyle/>
        <a:p>
          <a:endParaRPr lang="en-US"/>
        </a:p>
      </dgm:t>
    </dgm:pt>
    <dgm:pt modelId="{EB6AE5BF-8A4E-4740-AF32-CF712701BCCB}" type="sibTrans" cxnId="{6E15D5F8-439A-46A4-87C9-346FA5678900}">
      <dgm:prSet/>
      <dgm:spPr/>
      <dgm:t>
        <a:bodyPr/>
        <a:lstStyle/>
        <a:p>
          <a:endParaRPr lang="en-US"/>
        </a:p>
      </dgm:t>
    </dgm:pt>
    <dgm:pt modelId="{4DDD7F8D-6414-4F54-8C6F-FA7935B999D0}" type="pres">
      <dgm:prSet presAssocID="{F9F7A764-298B-4F24-B355-8B73899E1FC7}" presName="linear" presStyleCnt="0">
        <dgm:presLayoutVars>
          <dgm:animLvl val="lvl"/>
          <dgm:resizeHandles val="exact"/>
        </dgm:presLayoutVars>
      </dgm:prSet>
      <dgm:spPr/>
    </dgm:pt>
    <dgm:pt modelId="{A20432B4-84DD-4A38-A2D1-2CE7EE80805A}" type="pres">
      <dgm:prSet presAssocID="{8570B1C6-3226-4AF2-B7B4-96DD0A80FC7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597EF9B-7CEF-49FA-938B-8E6CBD73B5B6}" type="pres">
      <dgm:prSet presAssocID="{23F431C1-FC66-4958-837C-D9B8F891C116}" presName="spacer" presStyleCnt="0"/>
      <dgm:spPr/>
    </dgm:pt>
    <dgm:pt modelId="{B5F3A783-4CF0-4341-9BE4-0C4A5D37E682}" type="pres">
      <dgm:prSet presAssocID="{AFCC3788-A1F3-4F51-A979-3CF86E916E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21B0D9-8E82-4E38-A3A1-2373DF60CBC4}" type="pres">
      <dgm:prSet presAssocID="{32F5F20A-EC33-46D2-8E89-54790FEBA1CF}" presName="spacer" presStyleCnt="0"/>
      <dgm:spPr/>
    </dgm:pt>
    <dgm:pt modelId="{294BA704-1800-4885-91FC-5227B4913175}" type="pres">
      <dgm:prSet presAssocID="{30AB6DDC-5ED8-437E-8DEB-2736E8BE1DF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6596652-2C8D-4E36-B5B8-41577A69032E}" type="pres">
      <dgm:prSet presAssocID="{7C763350-E54A-4040-88C2-2925AA781E37}" presName="spacer" presStyleCnt="0"/>
      <dgm:spPr/>
    </dgm:pt>
    <dgm:pt modelId="{5A23686C-1C7B-488C-ADAD-C035C2EC626B}" type="pres">
      <dgm:prSet presAssocID="{51AC1996-C68D-4337-9358-122F3659FCC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97D906B-5DB7-4B13-8345-2E18B9C0F147}" type="presOf" srcId="{8570B1C6-3226-4AF2-B7B4-96DD0A80FC70}" destId="{A20432B4-84DD-4A38-A2D1-2CE7EE80805A}" srcOrd="0" destOrd="0" presId="urn:microsoft.com/office/officeart/2005/8/layout/vList2"/>
    <dgm:cxn modelId="{E17A966A-0C00-4C60-802B-359D35E7B2AD}" srcId="{F9F7A764-298B-4F24-B355-8B73899E1FC7}" destId="{AFCC3788-A1F3-4F51-A979-3CF86E916E26}" srcOrd="1" destOrd="0" parTransId="{678BA897-736C-427D-BDE5-AB02346B0DED}" sibTransId="{32F5F20A-EC33-46D2-8E89-54790FEBA1CF}"/>
    <dgm:cxn modelId="{767A2AC8-0CE3-47FB-AE76-938CC64DB791}" type="presOf" srcId="{AFCC3788-A1F3-4F51-A979-3CF86E916E26}" destId="{B5F3A783-4CF0-4341-9BE4-0C4A5D37E682}" srcOrd="0" destOrd="0" presId="urn:microsoft.com/office/officeart/2005/8/layout/vList2"/>
    <dgm:cxn modelId="{BE78E680-82EB-43FE-A700-7F6D441D77B1}" type="presOf" srcId="{F9F7A764-298B-4F24-B355-8B73899E1FC7}" destId="{4DDD7F8D-6414-4F54-8C6F-FA7935B999D0}" srcOrd="0" destOrd="0" presId="urn:microsoft.com/office/officeart/2005/8/layout/vList2"/>
    <dgm:cxn modelId="{FBC5D96D-FC8F-43C1-9638-ABDB928D5DBB}" type="presOf" srcId="{30AB6DDC-5ED8-437E-8DEB-2736E8BE1DF0}" destId="{294BA704-1800-4885-91FC-5227B4913175}" srcOrd="0" destOrd="0" presId="urn:microsoft.com/office/officeart/2005/8/layout/vList2"/>
    <dgm:cxn modelId="{97B92814-6719-4845-AB04-0A1AE14EED32}" srcId="{F9F7A764-298B-4F24-B355-8B73899E1FC7}" destId="{30AB6DDC-5ED8-437E-8DEB-2736E8BE1DF0}" srcOrd="2" destOrd="0" parTransId="{025F3B87-EABD-4B1D-AAD4-88E95D7F5266}" sibTransId="{7C763350-E54A-4040-88C2-2925AA781E37}"/>
    <dgm:cxn modelId="{58B743A4-715A-4AFD-A617-5D7CC710A253}" type="presOf" srcId="{51AC1996-C68D-4337-9358-122F3659FCC0}" destId="{5A23686C-1C7B-488C-ADAD-C035C2EC626B}" srcOrd="0" destOrd="0" presId="urn:microsoft.com/office/officeart/2005/8/layout/vList2"/>
    <dgm:cxn modelId="{1BF2F5A5-B3B7-427D-8388-6B2689859BCB}" srcId="{F9F7A764-298B-4F24-B355-8B73899E1FC7}" destId="{8570B1C6-3226-4AF2-B7B4-96DD0A80FC70}" srcOrd="0" destOrd="0" parTransId="{05ABBADF-D5A7-42C2-A2FA-7178CD653F8A}" sibTransId="{23F431C1-FC66-4958-837C-D9B8F891C116}"/>
    <dgm:cxn modelId="{6E15D5F8-439A-46A4-87C9-346FA5678900}" srcId="{F9F7A764-298B-4F24-B355-8B73899E1FC7}" destId="{51AC1996-C68D-4337-9358-122F3659FCC0}" srcOrd="3" destOrd="0" parTransId="{2108D780-9A9D-4E95-B8C6-560E256D5E93}" sibTransId="{EB6AE5BF-8A4E-4740-AF32-CF712701BCCB}"/>
    <dgm:cxn modelId="{135675CA-032E-4962-AB66-9D13D8772782}" type="presParOf" srcId="{4DDD7F8D-6414-4F54-8C6F-FA7935B999D0}" destId="{A20432B4-84DD-4A38-A2D1-2CE7EE80805A}" srcOrd="0" destOrd="0" presId="urn:microsoft.com/office/officeart/2005/8/layout/vList2"/>
    <dgm:cxn modelId="{4F781E4A-D6A5-412E-9C78-FDD1DB40A674}" type="presParOf" srcId="{4DDD7F8D-6414-4F54-8C6F-FA7935B999D0}" destId="{3597EF9B-7CEF-49FA-938B-8E6CBD73B5B6}" srcOrd="1" destOrd="0" presId="urn:microsoft.com/office/officeart/2005/8/layout/vList2"/>
    <dgm:cxn modelId="{F7489BC7-6D3C-440E-B8C4-8B40B2C33900}" type="presParOf" srcId="{4DDD7F8D-6414-4F54-8C6F-FA7935B999D0}" destId="{B5F3A783-4CF0-4341-9BE4-0C4A5D37E682}" srcOrd="2" destOrd="0" presId="urn:microsoft.com/office/officeart/2005/8/layout/vList2"/>
    <dgm:cxn modelId="{F5FDE905-CF93-4D2F-AF65-3E68772E97F6}" type="presParOf" srcId="{4DDD7F8D-6414-4F54-8C6F-FA7935B999D0}" destId="{E721B0D9-8E82-4E38-A3A1-2373DF60CBC4}" srcOrd="3" destOrd="0" presId="urn:microsoft.com/office/officeart/2005/8/layout/vList2"/>
    <dgm:cxn modelId="{AF681256-7988-41B4-9297-3B6A0F5E5386}" type="presParOf" srcId="{4DDD7F8D-6414-4F54-8C6F-FA7935B999D0}" destId="{294BA704-1800-4885-91FC-5227B4913175}" srcOrd="4" destOrd="0" presId="urn:microsoft.com/office/officeart/2005/8/layout/vList2"/>
    <dgm:cxn modelId="{DB6C86AC-38E1-4F48-9558-FBC149CCBBFC}" type="presParOf" srcId="{4DDD7F8D-6414-4F54-8C6F-FA7935B999D0}" destId="{16596652-2C8D-4E36-B5B8-41577A69032E}" srcOrd="5" destOrd="0" presId="urn:microsoft.com/office/officeart/2005/8/layout/vList2"/>
    <dgm:cxn modelId="{96912205-7324-4124-ADA4-CFBDE2CE8B79}" type="presParOf" srcId="{4DDD7F8D-6414-4F54-8C6F-FA7935B999D0}" destId="{5A23686C-1C7B-488C-ADAD-C035C2EC626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2AB6A-DAFE-4AC4-A7BE-784E4E451F21}">
      <dsp:nvSpPr>
        <dsp:cNvPr id="0" name=""/>
        <dsp:cNvSpPr/>
      </dsp:nvSpPr>
      <dsp:spPr>
        <a:xfrm>
          <a:off x="0" y="7587"/>
          <a:ext cx="14344003" cy="178278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0" i="0" kern="1200" dirty="0" smtClean="0">
              <a:latin typeface="Cambria" pitchFamily="18" charset="0"/>
              <a:ea typeface="Cambria" pitchFamily="18" charset="0"/>
            </a:rPr>
            <a:t>A class in C++ is a blueprint used to create objects.</a:t>
          </a:r>
          <a:endParaRPr lang="en-US" sz="4600" kern="1200" dirty="0">
            <a:latin typeface="Cambria" pitchFamily="18" charset="0"/>
            <a:ea typeface="Cambria" pitchFamily="18" charset="0"/>
          </a:endParaRPr>
        </a:p>
      </dsp:txBody>
      <dsp:txXfrm>
        <a:off x="87028" y="94615"/>
        <a:ext cx="14169947" cy="1608731"/>
      </dsp:txXfrm>
    </dsp:sp>
    <dsp:sp modelId="{4B4A27ED-2C95-4BE0-BAF2-B90E4F30DAC7}">
      <dsp:nvSpPr>
        <dsp:cNvPr id="0" name=""/>
        <dsp:cNvSpPr/>
      </dsp:nvSpPr>
      <dsp:spPr>
        <a:xfrm>
          <a:off x="0" y="1922855"/>
          <a:ext cx="14344003" cy="178278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0" i="0" kern="1200" dirty="0" smtClean="0">
              <a:latin typeface="Cambria" pitchFamily="18" charset="0"/>
              <a:ea typeface="Cambria" pitchFamily="18" charset="0"/>
            </a:rPr>
            <a:t>It groups data (variables) and functions that work on that data into a single unit.</a:t>
          </a:r>
          <a:endParaRPr lang="en-US" sz="4600" kern="1200" dirty="0">
            <a:latin typeface="Cambria" pitchFamily="18" charset="0"/>
            <a:ea typeface="Cambria" pitchFamily="18" charset="0"/>
          </a:endParaRPr>
        </a:p>
      </dsp:txBody>
      <dsp:txXfrm>
        <a:off x="87028" y="2009883"/>
        <a:ext cx="14169947" cy="1608731"/>
      </dsp:txXfrm>
    </dsp:sp>
    <dsp:sp modelId="{853196FE-546D-404E-8E28-B69EA77E6A2D}">
      <dsp:nvSpPr>
        <dsp:cNvPr id="0" name=""/>
        <dsp:cNvSpPr/>
      </dsp:nvSpPr>
      <dsp:spPr>
        <a:xfrm>
          <a:off x="0" y="3838122"/>
          <a:ext cx="14344003" cy="178278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>
              <a:latin typeface="Cambria" pitchFamily="18" charset="0"/>
              <a:ea typeface="Cambria" pitchFamily="18" charset="0"/>
            </a:rPr>
            <a:t>A class is user define data type</a:t>
          </a:r>
          <a:endParaRPr lang="en-US" sz="4600" kern="1200" dirty="0">
            <a:latin typeface="Cambria" pitchFamily="18" charset="0"/>
            <a:ea typeface="Cambria" pitchFamily="18" charset="0"/>
          </a:endParaRPr>
        </a:p>
      </dsp:txBody>
      <dsp:txXfrm>
        <a:off x="87028" y="3925150"/>
        <a:ext cx="14169947" cy="1608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432B4-84DD-4A38-A2D1-2CE7EE80805A}">
      <dsp:nvSpPr>
        <dsp:cNvPr id="0" name=""/>
        <dsp:cNvSpPr/>
      </dsp:nvSpPr>
      <dsp:spPr>
        <a:xfrm>
          <a:off x="0" y="22409"/>
          <a:ext cx="15784179" cy="1240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b="0" i="0" kern="1200" dirty="0" smtClean="0"/>
            <a:t>To represent real-world entities in programs</a:t>
          </a:r>
          <a:endParaRPr lang="en-US" sz="5300" kern="1200" dirty="0"/>
        </a:p>
      </dsp:txBody>
      <dsp:txXfrm>
        <a:off x="60542" y="82951"/>
        <a:ext cx="15663095" cy="1119116"/>
      </dsp:txXfrm>
    </dsp:sp>
    <dsp:sp modelId="{B5F3A783-4CF0-4341-9BE4-0C4A5D37E682}">
      <dsp:nvSpPr>
        <dsp:cNvPr id="0" name=""/>
        <dsp:cNvSpPr/>
      </dsp:nvSpPr>
      <dsp:spPr>
        <a:xfrm>
          <a:off x="0" y="1415249"/>
          <a:ext cx="15784179" cy="1240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b="0" i="0" kern="1200" smtClean="0"/>
            <a:t>To keep data and functions together</a:t>
          </a:r>
          <a:endParaRPr lang="en-US" sz="5300" kern="1200"/>
        </a:p>
      </dsp:txBody>
      <dsp:txXfrm>
        <a:off x="60542" y="1475791"/>
        <a:ext cx="15663095" cy="1119116"/>
      </dsp:txXfrm>
    </dsp:sp>
    <dsp:sp modelId="{294BA704-1800-4885-91FC-5227B4913175}">
      <dsp:nvSpPr>
        <dsp:cNvPr id="0" name=""/>
        <dsp:cNvSpPr/>
      </dsp:nvSpPr>
      <dsp:spPr>
        <a:xfrm>
          <a:off x="0" y="2808090"/>
          <a:ext cx="15784179" cy="1240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b="0" i="0" kern="1200" smtClean="0"/>
            <a:t>To write organized and reusable code</a:t>
          </a:r>
          <a:endParaRPr lang="en-US" sz="5300" kern="1200"/>
        </a:p>
      </dsp:txBody>
      <dsp:txXfrm>
        <a:off x="60542" y="2868632"/>
        <a:ext cx="15663095" cy="1119116"/>
      </dsp:txXfrm>
    </dsp:sp>
    <dsp:sp modelId="{5A23686C-1C7B-488C-ADAD-C035C2EC626B}">
      <dsp:nvSpPr>
        <dsp:cNvPr id="0" name=""/>
        <dsp:cNvSpPr/>
      </dsp:nvSpPr>
      <dsp:spPr>
        <a:xfrm>
          <a:off x="0" y="4200930"/>
          <a:ext cx="15784179" cy="1240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b="0" i="0" kern="1200" smtClean="0"/>
            <a:t>To support Object-Oriented Programming (OOP)</a:t>
          </a:r>
          <a:endParaRPr lang="en-US" sz="5300" kern="1200"/>
        </a:p>
      </dsp:txBody>
      <dsp:txXfrm>
        <a:off x="60542" y="4261472"/>
        <a:ext cx="15663095" cy="1119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46173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Fundamentals of Database Systems, 7th Edition, Pearson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579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14350" y="2454275"/>
            <a:ext cx="16557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4491025" y="56245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3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3" name="Google Shape;13;p3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3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3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3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2" name="Google Shape;32;p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3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" name="Google Shape;40;p3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41" name="Google Shape;41;p3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" name="Google Shape;53;p3"/>
          <p:cNvSpPr/>
          <p:nvPr/>
        </p:nvSpPr>
        <p:spPr>
          <a:xfrm>
            <a:off x="9692551" y="763817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40850" y="1382675"/>
            <a:ext cx="16806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2579688" y="6597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30" name="Google Shape;130;p5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5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40" name="Google Shape;140;p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" name="Google Shape;142;p5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3" name="Google Shape;143;p5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44" name="Google Shape;144;p5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5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671525" y="2586675"/>
            <a:ext cx="165951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3219425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2"/>
          </p:nvPr>
        </p:nvSpPr>
        <p:spPr>
          <a:xfrm>
            <a:off x="9075569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417483" y="242355"/>
            <a:ext cx="5851052" cy="1310243"/>
            <a:chOff x="0" y="-241102"/>
            <a:chExt cx="7801402" cy="1746991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0" y="-241102"/>
              <a:ext cx="2173362" cy="520931"/>
              <a:chOff x="0" y="-47625"/>
              <a:chExt cx="429306" cy="1029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2571714" y="-241102"/>
              <a:ext cx="2173362" cy="520931"/>
              <a:chOff x="0" y="-47625"/>
              <a:chExt cx="429306" cy="102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6"/>
            <p:cNvGrpSpPr/>
            <p:nvPr/>
          </p:nvGrpSpPr>
          <p:grpSpPr>
            <a:xfrm>
              <a:off x="1345333" y="575061"/>
              <a:ext cx="2173362" cy="520931"/>
              <a:chOff x="0" y="-47625"/>
              <a:chExt cx="429306" cy="102900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6"/>
            <p:cNvGrpSpPr/>
            <p:nvPr/>
          </p:nvGrpSpPr>
          <p:grpSpPr>
            <a:xfrm>
              <a:off x="3658396" y="563639"/>
              <a:ext cx="2173362" cy="520931"/>
              <a:chOff x="0" y="-47625"/>
              <a:chExt cx="429306" cy="102900"/>
            </a:xfrm>
          </p:grpSpPr>
          <p:sp>
            <p:nvSpPr>
              <p:cNvPr id="186" name="Google Shape;186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5314643" y="-241102"/>
              <a:ext cx="1191034" cy="520931"/>
              <a:chOff x="0" y="-47625"/>
              <a:chExt cx="235266" cy="1029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6"/>
            <p:cNvGrpSpPr/>
            <p:nvPr/>
          </p:nvGrpSpPr>
          <p:grpSpPr>
            <a:xfrm>
              <a:off x="6610368" y="563639"/>
              <a:ext cx="1191034" cy="520931"/>
              <a:chOff x="0" y="-47625"/>
              <a:chExt cx="235266" cy="102900"/>
            </a:xfrm>
          </p:grpSpPr>
          <p:sp>
            <p:nvSpPr>
              <p:cNvPr id="192" name="Google Shape;192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6"/>
            <p:cNvGrpSpPr/>
            <p:nvPr/>
          </p:nvGrpSpPr>
          <p:grpSpPr>
            <a:xfrm>
              <a:off x="0" y="586483"/>
              <a:ext cx="1202850" cy="498150"/>
              <a:chOff x="0" y="-47625"/>
              <a:chExt cx="237600" cy="9840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>
              <a:off x="0" y="165164"/>
              <a:ext cx="4377448" cy="520931"/>
              <a:chOff x="0" y="-47625"/>
              <a:chExt cx="864681" cy="102900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>
              <a:off x="0" y="984958"/>
              <a:ext cx="4377448" cy="520931"/>
              <a:chOff x="0" y="-47625"/>
              <a:chExt cx="864681" cy="10290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04" name="Google Shape;204;p6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05" name="Google Shape;205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6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08" name="Google Shape;208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6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6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6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6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23" name="Google Shape;223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6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6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29" name="Google Shape;229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" name="Google Shape;231;p6"/>
          <p:cNvSpPr/>
          <p:nvPr/>
        </p:nvSpPr>
        <p:spPr>
          <a:xfrm>
            <a:off x="14123600" y="476375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2" name="Google Shape;232;p6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33" name="Google Shape;233;p6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6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6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40" name="Google Shape;240;p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6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576300" y="2672488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body" idx="1"/>
          </p:nvPr>
        </p:nvSpPr>
        <p:spPr>
          <a:xfrm>
            <a:off x="1528775" y="5556275"/>
            <a:ext cx="5014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7"/>
          <p:cNvSpPr txBox="1">
            <a:spLocks noGrp="1"/>
          </p:cNvSpPr>
          <p:nvPr>
            <p:ph type="body" idx="2"/>
          </p:nvPr>
        </p:nvSpPr>
        <p:spPr>
          <a:xfrm>
            <a:off x="6726129" y="5556275"/>
            <a:ext cx="5016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50" name="Google Shape;250;p7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51" name="Google Shape;251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7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54" name="Google Shape;254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7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60" name="Google Shape;260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7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3" name="Google Shape;263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7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66" name="Google Shape;266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7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69" name="Google Shape;269;p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7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72" name="Google Shape;272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" name="Google Shape;277;p7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78" name="Google Shape;278;p7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79" name="Google Shape;279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7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82" name="Google Shape;282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7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85" name="Google Shape;285;p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7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88" name="Google Shape;288;p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7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>
            <a:spLocks noGrp="1"/>
          </p:cNvSpPr>
          <p:nvPr>
            <p:ph type="title"/>
          </p:nvPr>
        </p:nvSpPr>
        <p:spPr>
          <a:xfrm>
            <a:off x="751125" y="27987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8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94" name="Google Shape;294;p8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8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98" name="Google Shape;298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01" name="Google Shape;301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8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8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07" name="Google Shape;307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8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10" name="Google Shape;310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8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13" name="Google Shape;313;p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8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" name="Google Shape;321;p8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22" name="Google Shape;322;p8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8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26" name="Google Shape;326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8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32" name="Google Shape;332;p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8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42950" y="4058913"/>
            <a:ext cx="164046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body" idx="1"/>
          </p:nvPr>
        </p:nvSpPr>
        <p:spPr>
          <a:xfrm>
            <a:off x="5336650" y="5817575"/>
            <a:ext cx="74532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9"/>
          <p:cNvSpPr txBox="1">
            <a:spLocks noGrp="1"/>
          </p:cNvSpPr>
          <p:nvPr>
            <p:ph type="body" idx="2"/>
          </p:nvPr>
        </p:nvSpPr>
        <p:spPr>
          <a:xfrm>
            <a:off x="742950" y="5817580"/>
            <a:ext cx="4386600" cy="3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39" name="Google Shape;339;p9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40" name="Google Shape;340;p9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9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44" name="Google Shape;344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9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47" name="Google Shape;347;p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9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50" name="Google Shape;350;p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2" name="Google Shape;352;p9"/>
          <p:cNvSpPr/>
          <p:nvPr/>
        </p:nvSpPr>
        <p:spPr>
          <a:xfrm>
            <a:off x="14580281" y="422218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53" name="Google Shape;353;p9"/>
          <p:cNvGrpSpPr/>
          <p:nvPr/>
        </p:nvGrpSpPr>
        <p:grpSpPr>
          <a:xfrm>
            <a:off x="12072976" y="8575885"/>
            <a:ext cx="5851052" cy="1310243"/>
            <a:chOff x="2" y="-564"/>
            <a:chExt cx="7801403" cy="1746991"/>
          </a:xfrm>
        </p:grpSpPr>
        <p:grpSp>
          <p:nvGrpSpPr>
            <p:cNvPr id="354" name="Google Shape;354;p9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355" name="Google Shape;355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9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358" name="Google Shape;358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9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64" name="Google Shape;364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9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9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70" name="Google Shape;370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9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73" name="Google Shape;373;p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9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76" name="Google Shape;376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"/>
          <p:cNvSpPr txBox="1">
            <a:spLocks noGrp="1"/>
          </p:cNvSpPr>
          <p:nvPr>
            <p:ph type="title"/>
          </p:nvPr>
        </p:nvSpPr>
        <p:spPr>
          <a:xfrm>
            <a:off x="1002575" y="4737700"/>
            <a:ext cx="16871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3" name="Google Shape;383;p10"/>
          <p:cNvSpPr>
            <a:spLocks noGrp="1"/>
          </p:cNvSpPr>
          <p:nvPr>
            <p:ph type="pic" idx="2"/>
          </p:nvPr>
        </p:nvSpPr>
        <p:spPr>
          <a:xfrm>
            <a:off x="1125547" y="5629275"/>
            <a:ext cx="4245000" cy="318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0"/>
          <p:cNvSpPr txBox="1">
            <a:spLocks noGrp="1"/>
          </p:cNvSpPr>
          <p:nvPr>
            <p:ph type="body" idx="1"/>
          </p:nvPr>
        </p:nvSpPr>
        <p:spPr>
          <a:xfrm>
            <a:off x="6159513" y="60816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14398941" y="507909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86" name="Google Shape;386;p10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87" name="Google Shape;387;p10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88" name="Google Shape;388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0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0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0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97" name="Google Shape;397;p10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0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" name="Google Shape;399;p10"/>
          <p:cNvGrpSpPr/>
          <p:nvPr/>
        </p:nvGrpSpPr>
        <p:grpSpPr>
          <a:xfrm rot="10800000">
            <a:off x="8547898" y="480862"/>
            <a:ext cx="5851052" cy="1310243"/>
            <a:chOff x="2" y="-564"/>
            <a:chExt cx="7801403" cy="1746991"/>
          </a:xfrm>
        </p:grpSpPr>
        <p:grpSp>
          <p:nvGrpSpPr>
            <p:cNvPr id="400" name="Google Shape;400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04" name="Google Shape;404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07" name="Google Shape;407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10" name="Google Shape;410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16" name="Google Shape;416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19" name="Google Shape;419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22" name="Google Shape;422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7" name="Google Shape;427;p10"/>
          <p:cNvGrpSpPr/>
          <p:nvPr/>
        </p:nvGrpSpPr>
        <p:grpSpPr>
          <a:xfrm rot="10800000">
            <a:off x="12023215" y="8251029"/>
            <a:ext cx="5851052" cy="1310243"/>
            <a:chOff x="2" y="-564"/>
            <a:chExt cx="7801403" cy="1746991"/>
          </a:xfrm>
        </p:grpSpPr>
        <p:grpSp>
          <p:nvGrpSpPr>
            <p:cNvPr id="428" name="Google Shape;428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29" name="Google Shape;429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32" name="Google Shape;432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35" name="Google Shape;435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38" name="Google Shape;438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41" name="Google Shape;441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44" name="Google Shape;444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50" name="Google Shape;450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9"/>
          <p:cNvGrpSpPr/>
          <p:nvPr/>
        </p:nvGrpSpPr>
        <p:grpSpPr>
          <a:xfrm>
            <a:off x="-10" y="-7"/>
            <a:ext cx="7764216" cy="4482678"/>
            <a:chOff x="-5" y="-4"/>
            <a:chExt cx="3882108" cy="2241339"/>
          </a:xfrm>
        </p:grpSpPr>
        <p:sp>
          <p:nvSpPr>
            <p:cNvPr id="21" name="Google Shape;21;p19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9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19"/>
          <p:cNvGrpSpPr/>
          <p:nvPr/>
        </p:nvGrpSpPr>
        <p:grpSpPr>
          <a:xfrm>
            <a:off x="13951405" y="7783250"/>
            <a:ext cx="4335678" cy="2503240"/>
            <a:chOff x="6975702" y="3891625"/>
            <a:chExt cx="2167839" cy="1251620"/>
          </a:xfrm>
        </p:grpSpPr>
        <p:sp>
          <p:nvSpPr>
            <p:cNvPr id="24" name="Google Shape;24;p19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9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1710600" y="1672000"/>
            <a:ext cx="14866800" cy="9942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4901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body" idx="1"/>
          </p:nvPr>
        </p:nvSpPr>
        <p:spPr>
          <a:xfrm>
            <a:off x="1710600" y="3255800"/>
            <a:ext cx="14866800" cy="5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914400" lvl="0" indent="-762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1828800" lvl="1" indent="-76200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400"/>
              <a:buChar char="⌾"/>
              <a:defRPr/>
            </a:lvl2pPr>
            <a:lvl3pPr marL="2743200" lvl="2" indent="-76200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400"/>
              <a:buChar char="•"/>
              <a:defRPr/>
            </a:lvl3pPr>
            <a:lvl4pPr marL="3657600" lvl="3" indent="-76200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400"/>
              <a:buChar char="●"/>
              <a:defRPr/>
            </a:lvl4pPr>
            <a:lvl5pPr marL="4572000" lvl="4" indent="-76200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400"/>
              <a:buChar char="○"/>
              <a:defRPr/>
            </a:lvl5pPr>
            <a:lvl6pPr marL="5486400" lvl="5" indent="-76200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400"/>
              <a:buChar char="■"/>
              <a:defRPr/>
            </a:lvl6pPr>
            <a:lvl7pPr marL="6400800" lvl="6" indent="-76200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400"/>
              <a:buChar char="●"/>
              <a:defRPr/>
            </a:lvl7pPr>
            <a:lvl8pPr marL="7315200" lvl="7" indent="-76200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400"/>
              <a:buChar char="○"/>
              <a:defRPr/>
            </a:lvl8pPr>
            <a:lvl9pPr marL="8229600" lvl="8" indent="-76200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51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150" y="1893900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393A3F"/>
              </a:buClr>
              <a:buSzPts val="12500"/>
              <a:buFont typeface="Anton"/>
              <a:buNone/>
              <a:defRPr sz="1250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100" y="5060950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»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1"/>
          <p:cNvGrpSpPr/>
          <p:nvPr/>
        </p:nvGrpSpPr>
        <p:grpSpPr>
          <a:xfrm>
            <a:off x="641008" y="7256645"/>
            <a:ext cx="6529522" cy="1437158"/>
            <a:chOff x="0" y="-47625"/>
            <a:chExt cx="1719710" cy="378511"/>
          </a:xfrm>
        </p:grpSpPr>
        <p:sp>
          <p:nvSpPr>
            <p:cNvPr id="460" name="Google Shape;460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11"/>
          <p:cNvGrpSpPr/>
          <p:nvPr/>
        </p:nvGrpSpPr>
        <p:grpSpPr>
          <a:xfrm>
            <a:off x="641008" y="7080577"/>
            <a:ext cx="6529522" cy="1437158"/>
            <a:chOff x="0" y="-47625"/>
            <a:chExt cx="1719710" cy="378511"/>
          </a:xfrm>
        </p:grpSpPr>
        <p:sp>
          <p:nvSpPr>
            <p:cNvPr id="463" name="Google Shape;463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11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466" name="Google Shape;466;p11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1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" name="Google Shape;493;p11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494" name="Google Shape;494;p1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01" name="Google Shape;501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10" name="Google Shape;510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13" name="Google Shape;513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2" name="Google Shape;522;p11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523" name="Google Shape;523;p1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527" name="Google Shape;527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533" name="Google Shape;533;p1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5" name="Google Shape;535;p11"/>
          <p:cNvSpPr txBox="1"/>
          <p:nvPr/>
        </p:nvSpPr>
        <p:spPr>
          <a:xfrm>
            <a:off x="844802" y="2958231"/>
            <a:ext cx="88935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smtClean="0">
                <a:solidFill>
                  <a:srgbClr val="393A3F"/>
                </a:solidFill>
                <a:latin typeface="Anton"/>
                <a:sym typeface="Anton"/>
              </a:rPr>
              <a:t>Object Oriented Programming</a:t>
            </a:r>
            <a:endParaRPr sz="1100" dirty="0"/>
          </a:p>
        </p:txBody>
      </p:sp>
      <p:sp>
        <p:nvSpPr>
          <p:cNvPr id="536" name="Google Shape;536;p11"/>
          <p:cNvSpPr txBox="1"/>
          <p:nvPr/>
        </p:nvSpPr>
        <p:spPr>
          <a:xfrm>
            <a:off x="1191550" y="7437471"/>
            <a:ext cx="4242656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 smtClean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Week 1</a:t>
            </a:r>
            <a:endParaRPr dirty="0"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8500" y="1596000"/>
            <a:ext cx="7051144" cy="65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 smtClean="0">
                <a:solidFill>
                  <a:srgbClr val="393A3F"/>
                </a:solidFill>
                <a:latin typeface="Anton"/>
                <a:sym typeface="Anton"/>
              </a:rPr>
              <a:t>Towards Topic</a:t>
            </a:r>
            <a:endParaRPr dirty="0"/>
          </a:p>
        </p:txBody>
      </p:sp>
      <p:sp>
        <p:nvSpPr>
          <p:cNvPr id="2" name="AutoShape 2" descr="BLEU DE CHANEL EAU DE PARFUM SPRAY - 100 ml | CHAN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BLEU DE CHANEL EAU DE PARFUM SPRAY - 100 ml | CHAN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BLEU DE CHANEL EAU DE PARFUM SPRAY - 100 ml | CHANE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4" t="12498" r="11505" b="12868"/>
          <a:stretch/>
        </p:blipFill>
        <p:spPr>
          <a:xfrm>
            <a:off x="5852160" y="2834641"/>
            <a:ext cx="4297680" cy="5966460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11407140" y="2346530"/>
            <a:ext cx="4640580" cy="1288210"/>
          </a:xfrm>
          <a:prstGeom prst="borderCallout1">
            <a:avLst>
              <a:gd name="adj1" fmla="val 18750"/>
              <a:gd name="adj2" fmla="val -8333"/>
              <a:gd name="adj3" fmla="val 147991"/>
              <a:gd name="adj4" fmla="val -5064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Name</a:t>
            </a:r>
            <a:endParaRPr lang="en-US" sz="4000" dirty="0"/>
          </a:p>
        </p:txBody>
      </p:sp>
      <p:sp>
        <p:nvSpPr>
          <p:cNvPr id="10" name="Line Callout 1 9"/>
          <p:cNvSpPr/>
          <p:nvPr/>
        </p:nvSpPr>
        <p:spPr>
          <a:xfrm>
            <a:off x="11407140" y="4350590"/>
            <a:ext cx="4640580" cy="1288210"/>
          </a:xfrm>
          <a:prstGeom prst="borderCallout1">
            <a:avLst>
              <a:gd name="adj1" fmla="val 50692"/>
              <a:gd name="adj2" fmla="val -2914"/>
              <a:gd name="adj3" fmla="val 116049"/>
              <a:gd name="adj4" fmla="val -2798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Brand</a:t>
            </a:r>
            <a:endParaRPr lang="en-US" sz="4000" dirty="0"/>
          </a:p>
        </p:txBody>
      </p:sp>
      <p:sp>
        <p:nvSpPr>
          <p:cNvPr id="11" name="Line Callout 1 10"/>
          <p:cNvSpPr/>
          <p:nvPr/>
        </p:nvSpPr>
        <p:spPr>
          <a:xfrm>
            <a:off x="11407140" y="6331790"/>
            <a:ext cx="4640580" cy="1288210"/>
          </a:xfrm>
          <a:prstGeom prst="borderCallout1">
            <a:avLst>
              <a:gd name="adj1" fmla="val 50692"/>
              <a:gd name="adj2" fmla="val -2914"/>
              <a:gd name="adj3" fmla="val 116049"/>
              <a:gd name="adj4" fmla="val -2798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Price</a:t>
            </a:r>
            <a:endParaRPr lang="en-US" sz="4000" dirty="0"/>
          </a:p>
        </p:txBody>
      </p:sp>
      <p:sp>
        <p:nvSpPr>
          <p:cNvPr id="12" name="Line Callout 1 11"/>
          <p:cNvSpPr/>
          <p:nvPr/>
        </p:nvSpPr>
        <p:spPr>
          <a:xfrm>
            <a:off x="11407140" y="8156996"/>
            <a:ext cx="4640580" cy="1288210"/>
          </a:xfrm>
          <a:prstGeom prst="borderCallout1">
            <a:avLst>
              <a:gd name="adj1" fmla="val 80859"/>
              <a:gd name="adj2" fmla="val -2421"/>
              <a:gd name="adj3" fmla="val 36194"/>
              <a:gd name="adj4" fmla="val -2995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Concentration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460375" y="2623962"/>
            <a:ext cx="4640580" cy="1288210"/>
          </a:xfrm>
          <a:prstGeom prst="borderCallout1">
            <a:avLst>
              <a:gd name="adj1" fmla="val 24074"/>
              <a:gd name="adj2" fmla="val 106938"/>
              <a:gd name="adj3" fmla="val 121373"/>
              <a:gd name="adj4" fmla="val 1409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apply_Discount</a:t>
            </a:r>
            <a:r>
              <a:rPr lang="en-US" sz="4000" dirty="0" smtClean="0"/>
              <a:t>()</a:t>
            </a:r>
            <a:endParaRPr lang="en-US" sz="4000" dirty="0"/>
          </a:p>
        </p:txBody>
      </p:sp>
      <p:sp>
        <p:nvSpPr>
          <p:cNvPr id="14" name="Line Callout 1 13"/>
          <p:cNvSpPr/>
          <p:nvPr/>
        </p:nvSpPr>
        <p:spPr>
          <a:xfrm>
            <a:off x="460375" y="4994695"/>
            <a:ext cx="4640580" cy="1288210"/>
          </a:xfrm>
          <a:prstGeom prst="borderCallout1">
            <a:avLst>
              <a:gd name="adj1" fmla="val 36496"/>
              <a:gd name="adj2" fmla="val 102997"/>
              <a:gd name="adj3" fmla="val 87656"/>
              <a:gd name="adj4" fmla="val 11536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display()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885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Object Orientation</a:t>
            </a:r>
            <a:endParaRPr dirty="0"/>
          </a:p>
        </p:txBody>
      </p:sp>
      <p:sp>
        <p:nvSpPr>
          <p:cNvPr id="707" name="Google Shape;707;p13"/>
          <p:cNvSpPr txBox="1"/>
          <p:nvPr/>
        </p:nvSpPr>
        <p:spPr>
          <a:xfrm>
            <a:off x="857899" y="2944002"/>
            <a:ext cx="16723739" cy="549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24388"/>
              </a:lnSpc>
            </a:pPr>
            <a:r>
              <a:rPr lang="en-US" sz="4800" dirty="0"/>
              <a:t>It is a technique in which we visualize our programming problems in the form of objects and their interactions as happens in real life. </a:t>
            </a:r>
            <a:endParaRPr lang="en-US" sz="4800" dirty="0" smtClean="0"/>
          </a:p>
          <a:p>
            <a:pPr lvl="0" algn="just">
              <a:lnSpc>
                <a:spcPct val="124388"/>
              </a:lnSpc>
            </a:pPr>
            <a:r>
              <a:rPr lang="en-US" sz="4800" dirty="0"/>
              <a:t>We have different objects around us in our real life that interact with each other to perform different operations for </a:t>
            </a:r>
            <a:r>
              <a:rPr lang="en-US" sz="4800" dirty="0" smtClean="0"/>
              <a:t>example: Student , Teacher , Car </a:t>
            </a:r>
            <a:endParaRPr lang="en-US" sz="4800" dirty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04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What is an object?</a:t>
            </a:r>
            <a:endParaRPr dirty="0"/>
          </a:p>
        </p:txBody>
      </p:sp>
      <p:sp>
        <p:nvSpPr>
          <p:cNvPr id="707" name="Google Shape;707;p13"/>
          <p:cNvSpPr txBox="1"/>
          <p:nvPr/>
        </p:nvSpPr>
        <p:spPr>
          <a:xfrm>
            <a:off x="857899" y="2944002"/>
            <a:ext cx="16723739" cy="457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lvl="0" indent="-685800" algn="just">
              <a:lnSpc>
                <a:spcPct val="124388"/>
              </a:lnSpc>
              <a:buFont typeface="Arial" pitchFamily="34" charset="0"/>
              <a:buChar char="•"/>
            </a:pPr>
            <a:r>
              <a:rPr lang="en-US" sz="4800" dirty="0" smtClean="0">
                <a:latin typeface="Comic Sans MS" pitchFamily="66" charset="0"/>
              </a:rPr>
              <a:t>An object has:</a:t>
            </a:r>
          </a:p>
          <a:p>
            <a:pPr lvl="0" algn="just">
              <a:lnSpc>
                <a:spcPct val="124388"/>
              </a:lnSpc>
            </a:pPr>
            <a:r>
              <a:rPr lang="en-US" sz="4800" dirty="0" smtClean="0">
                <a:latin typeface="Comic Sans MS" pitchFamily="66" charset="0"/>
              </a:rPr>
              <a:t>                  State (Attributes) </a:t>
            </a:r>
          </a:p>
          <a:p>
            <a:pPr lvl="0" algn="just">
              <a:lnSpc>
                <a:spcPct val="124388"/>
              </a:lnSpc>
            </a:pPr>
            <a:r>
              <a:rPr lang="en-US" sz="4800" dirty="0" smtClean="0">
                <a:latin typeface="Comic Sans MS" pitchFamily="66" charset="0"/>
              </a:rPr>
              <a:t>                  Well Defined Behavior (Operations)</a:t>
            </a:r>
          </a:p>
          <a:p>
            <a:pPr lvl="0" algn="just">
              <a:lnSpc>
                <a:spcPct val="124388"/>
              </a:lnSpc>
            </a:pPr>
            <a:r>
              <a:rPr lang="en-US" sz="4800" dirty="0" smtClean="0">
                <a:latin typeface="Comic Sans MS" pitchFamily="66" charset="0"/>
              </a:rPr>
              <a:t>                   Unique Identity</a:t>
            </a:r>
          </a:p>
          <a:p>
            <a:pPr lvl="0" algn="just">
              <a:lnSpc>
                <a:spcPct val="124388"/>
              </a:lnSpc>
            </a:pPr>
            <a:endParaRPr lang="en-US" sz="4800" dirty="0">
              <a:solidFill>
                <a:schemeClr val="dk1"/>
              </a:solidFill>
              <a:latin typeface="Comic Sans MS" pitchFamily="66" charset="0"/>
              <a:ea typeface="Calibri"/>
              <a:cs typeface="Times New Roman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6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What is an Class?</a:t>
            </a:r>
            <a:endParaRPr sz="10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94836308"/>
              </p:ext>
            </p:extLst>
          </p:nvPr>
        </p:nvGraphicFramePr>
        <p:xfrm>
          <a:off x="857897" y="2692542"/>
          <a:ext cx="14344003" cy="5628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013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Why we need a CLASS?</a:t>
            </a:r>
            <a:endParaRPr sz="10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28861145"/>
              </p:ext>
            </p:extLst>
          </p:nvPr>
        </p:nvGraphicFramePr>
        <p:xfrm>
          <a:off x="857900" y="2171700"/>
          <a:ext cx="15784179" cy="5463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7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Class</a:t>
            </a:r>
            <a:endParaRPr sz="10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6"/>
          <a:stretch/>
        </p:blipFill>
        <p:spPr bwMode="auto">
          <a:xfrm>
            <a:off x="5087182" y="848562"/>
            <a:ext cx="8068747" cy="8635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ine Callout 1 10"/>
          <p:cNvSpPr/>
          <p:nvPr/>
        </p:nvSpPr>
        <p:spPr>
          <a:xfrm>
            <a:off x="11087100" y="1054302"/>
            <a:ext cx="6766560" cy="3654857"/>
          </a:xfrm>
          <a:prstGeom prst="borderCallout1">
            <a:avLst>
              <a:gd name="adj1" fmla="val 40818"/>
              <a:gd name="adj2" fmla="val -1941"/>
              <a:gd name="adj3" fmla="val 42338"/>
              <a:gd name="adj4" fmla="val -4611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ambira"/>
              </a:rPr>
              <a:t>Data Members: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atin typeface="Cambira"/>
              </a:rPr>
              <a:t>Data Members are variables inside the class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atin typeface="Cambira"/>
              </a:rPr>
              <a:t>Usually data members are private for data protection.</a:t>
            </a:r>
          </a:p>
          <a:p>
            <a:pPr algn="ctr"/>
            <a:r>
              <a:rPr lang="en-US" sz="3200" dirty="0" smtClean="0">
                <a:latin typeface="Cambira"/>
              </a:rPr>
              <a:t> </a:t>
            </a:r>
            <a:endParaRPr lang="en-US" sz="3200" dirty="0">
              <a:latin typeface="Cambira"/>
            </a:endParaRPr>
          </a:p>
        </p:txBody>
      </p:sp>
      <p:sp>
        <p:nvSpPr>
          <p:cNvPr id="7" name="Right Brace 6"/>
          <p:cNvSpPr/>
          <p:nvPr/>
        </p:nvSpPr>
        <p:spPr>
          <a:xfrm flipH="1">
            <a:off x="4080508" y="4114799"/>
            <a:ext cx="1817371" cy="4366383"/>
          </a:xfrm>
          <a:prstGeom prst="rightBrace">
            <a:avLst>
              <a:gd name="adj1" fmla="val 51100"/>
              <a:gd name="adj2" fmla="val 4947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0040" y="4114799"/>
            <a:ext cx="3760468" cy="386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ira"/>
              </a:rPr>
              <a:t>Member </a:t>
            </a:r>
            <a:r>
              <a:rPr lang="en-US" sz="2800" b="1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ira"/>
              </a:rPr>
              <a:t>Function: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Cambira"/>
              </a:rPr>
              <a:t>Member functions are functions inside the class.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Cambira"/>
              </a:rPr>
              <a:t>They define action of an object.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Cambira"/>
              </a:rPr>
              <a:t>Usually public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>
              <a:solidFill>
                <a:schemeClr val="dk1"/>
              </a:solidFill>
              <a:latin typeface="Cambira"/>
            </a:endParaRPr>
          </a:p>
          <a:p>
            <a:pPr algn="ctr"/>
            <a:endParaRPr lang="en-US" sz="2800" dirty="0">
              <a:solidFill>
                <a:schemeClr val="dk1"/>
              </a:solidFill>
              <a:latin typeface="Cambira"/>
            </a:endParaRPr>
          </a:p>
        </p:txBody>
      </p:sp>
    </p:spTree>
    <p:extLst>
      <p:ext uri="{BB962C8B-B14F-4D97-AF65-F5344CB8AC3E}">
        <p14:creationId xmlns:p14="http://schemas.microsoft.com/office/powerpoint/2010/main" val="45365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"/>
          <p:cNvSpPr/>
          <p:nvPr/>
        </p:nvSpPr>
        <p:spPr>
          <a:xfrm>
            <a:off x="13785666" y="417422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91" name="Google Shape;1691;p2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92" name="Google Shape;1692;p2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93" name="Google Shape;1693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96" name="Google Shape;1696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2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02" name="Google Shape;1702;p2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4" name="Google Shape;1704;p27"/>
          <p:cNvSpPr txBox="1"/>
          <p:nvPr/>
        </p:nvSpPr>
        <p:spPr>
          <a:xfrm>
            <a:off x="1028700" y="726150"/>
            <a:ext cx="8789897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/>
          </a:p>
        </p:txBody>
      </p:sp>
      <p:grpSp>
        <p:nvGrpSpPr>
          <p:cNvPr id="1705" name="Google Shape;1705;p27"/>
          <p:cNvGrpSpPr/>
          <p:nvPr/>
        </p:nvGrpSpPr>
        <p:grpSpPr>
          <a:xfrm rot="10800000">
            <a:off x="8571723" y="933313"/>
            <a:ext cx="5851054" cy="1309820"/>
            <a:chOff x="0" y="0"/>
            <a:chExt cx="7801405" cy="1746426"/>
          </a:xfrm>
        </p:grpSpPr>
        <p:grpSp>
          <p:nvGrpSpPr>
            <p:cNvPr id="1706" name="Google Shape;1706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07" name="Google Shape;1707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10" name="Google Shape;1710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13" name="Google Shape;1713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19" name="Google Shape;1719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28" name="Google Shape;1728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31" name="Google Shape;1731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3" name="Google Shape;1733;p27"/>
          <p:cNvGrpSpPr/>
          <p:nvPr/>
        </p:nvGrpSpPr>
        <p:grpSpPr>
          <a:xfrm rot="10800000">
            <a:off x="12023215" y="8251030"/>
            <a:ext cx="5851054" cy="1309820"/>
            <a:chOff x="0" y="0"/>
            <a:chExt cx="7801405" cy="1746426"/>
          </a:xfrm>
        </p:grpSpPr>
        <p:grpSp>
          <p:nvGrpSpPr>
            <p:cNvPr id="1734" name="Google Shape;1734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35" name="Google Shape;1735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38" name="Google Shape;1738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44" name="Google Shape;1744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47" name="Google Shape;1747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50" name="Google Shape;1750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53" name="Google Shape;1753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59" name="Google Shape;1759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61" name="Google Shape;17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023657"/>
            <a:ext cx="9824100" cy="653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Towards Topic</a:t>
            </a:r>
            <a:endParaRPr dirty="0"/>
          </a:p>
        </p:txBody>
      </p:sp>
      <p:sp>
        <p:nvSpPr>
          <p:cNvPr id="707" name="Google Shape;707;p13"/>
          <p:cNvSpPr txBox="1"/>
          <p:nvPr/>
        </p:nvSpPr>
        <p:spPr>
          <a:xfrm>
            <a:off x="857900" y="2623962"/>
            <a:ext cx="16723739" cy="457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24388"/>
              </a:lnSpc>
            </a:pPr>
            <a:r>
              <a:rPr lang="en-US" sz="4800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 university management system needs to keep record of the number of students enrolled in a course so that class capacity and seating arrangements can be managed properly; since students are counted in whole numbers and no fractional values are possible, the appropriate data type to store this information </a:t>
            </a:r>
            <a:r>
              <a:rPr lang="en-US" sz="4800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is </a:t>
            </a:r>
            <a:endParaRPr sz="4000" b="1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87299" y="6348098"/>
            <a:ext cx="873957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FF0000"/>
                </a:solidFill>
              </a:rPr>
              <a:t>int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92240" y="790330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int</a:t>
            </a:r>
            <a:r>
              <a:rPr lang="en-US" sz="3600" dirty="0" smtClean="0"/>
              <a:t> </a:t>
            </a:r>
            <a:r>
              <a:rPr lang="en-US" sz="3600" dirty="0" err="1" smtClean="0"/>
              <a:t>total_Students</a:t>
            </a:r>
            <a:r>
              <a:rPr lang="en-US" sz="3600" dirty="0" smtClean="0"/>
              <a:t> = 40;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Towards Topic</a:t>
            </a:r>
            <a:endParaRPr dirty="0"/>
          </a:p>
        </p:txBody>
      </p:sp>
      <p:sp>
        <p:nvSpPr>
          <p:cNvPr id="707" name="Google Shape;707;p13"/>
          <p:cNvSpPr txBox="1"/>
          <p:nvPr/>
        </p:nvSpPr>
        <p:spPr>
          <a:xfrm>
            <a:off x="857900" y="2623962"/>
            <a:ext cx="16723739" cy="366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24388"/>
              </a:lnSpc>
            </a:pPr>
            <a:r>
              <a:rPr lang="en-US" sz="4800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 video game needs to keep track of a player’s health level after each battle so that damage and recovery can be calculated accurately; since the health value can decrease or increase in </a:t>
            </a:r>
            <a:r>
              <a:rPr lang="en-US" sz="4800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fractions, the </a:t>
            </a:r>
            <a:r>
              <a:rPr lang="en-US" sz="4800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appropriate data type to store this information </a:t>
            </a:r>
            <a:r>
              <a:rPr lang="en-US" sz="4800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is</a:t>
            </a:r>
            <a:endParaRPr lang="en-US" sz="4800" dirty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01999" y="5470314"/>
            <a:ext cx="1375698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float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0885" y="7346274"/>
            <a:ext cx="5897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</a:t>
            </a:r>
            <a:r>
              <a:rPr lang="en-US" sz="5400" dirty="0" smtClean="0"/>
              <a:t>loat health = 75.6;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902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Towards Topic</a:t>
            </a:r>
            <a:endParaRPr dirty="0"/>
          </a:p>
        </p:txBody>
      </p:sp>
      <p:sp>
        <p:nvSpPr>
          <p:cNvPr id="707" name="Google Shape;707;p13"/>
          <p:cNvSpPr txBox="1"/>
          <p:nvPr/>
        </p:nvSpPr>
        <p:spPr>
          <a:xfrm>
            <a:off x="857900" y="2623962"/>
            <a:ext cx="16723739" cy="366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24388"/>
              </a:lnSpc>
            </a:pPr>
            <a:r>
              <a:rPr lang="en-US" sz="4800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 railway reservation system stores the class of travel chosen by a passenger, such as ‘A’ for AC, ‘S’ for Sleeper, or ‘G’ for General; since only a single letter is needed to represent each travel class, the appropriate data type to store this information 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10159" y="5431368"/>
            <a:ext cx="1377300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char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0885" y="7346274"/>
            <a:ext cx="5028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  <a:r>
              <a:rPr lang="en-US" sz="5400" dirty="0" smtClean="0"/>
              <a:t>har class = ‘A’;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995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Towards Topic</a:t>
            </a:r>
            <a:endParaRPr dirty="0"/>
          </a:p>
        </p:txBody>
      </p:sp>
      <p:sp>
        <p:nvSpPr>
          <p:cNvPr id="707" name="Google Shape;707;p13"/>
          <p:cNvSpPr txBox="1"/>
          <p:nvPr/>
        </p:nvSpPr>
        <p:spPr>
          <a:xfrm>
            <a:off x="857900" y="2623962"/>
            <a:ext cx="16723739" cy="366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24388"/>
              </a:lnSpc>
            </a:pPr>
            <a:r>
              <a:rPr lang="en-US" sz="4800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 biometric attendance system verifies a student’s fingerprint before marking attendance and records whether the verification was successful or not so that only authenticated students are counted in the final report.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3585" y="5554752"/>
            <a:ext cx="1375698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400" b="1" dirty="0" err="1" smtClean="0">
                <a:solidFill>
                  <a:srgbClr val="FF0000"/>
                </a:solidFill>
              </a:rPr>
              <a:t>bool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0885" y="7346274"/>
            <a:ext cx="7167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b</a:t>
            </a:r>
            <a:r>
              <a:rPr lang="en-US" sz="5400" dirty="0" err="1" smtClean="0"/>
              <a:t>ool</a:t>
            </a:r>
            <a:r>
              <a:rPr lang="en-US" sz="5400" dirty="0" smtClean="0"/>
              <a:t> verification = true;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7175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Towards Topic</a:t>
            </a:r>
            <a:endParaRPr dirty="0"/>
          </a:p>
        </p:txBody>
      </p:sp>
      <p:sp>
        <p:nvSpPr>
          <p:cNvPr id="707" name="Google Shape;707;p13"/>
          <p:cNvSpPr txBox="1"/>
          <p:nvPr/>
        </p:nvSpPr>
        <p:spPr>
          <a:xfrm>
            <a:off x="857900" y="2623962"/>
            <a:ext cx="16723739" cy="549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24388"/>
              </a:lnSpc>
            </a:pPr>
            <a:r>
              <a:rPr lang="en-US" sz="4800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 satellite navigation system calculates the exact distance between two geographic locations using latitude and longitude values so that route planning and scientific measurements remain highly accurate; since this calculation requires storing numbers with very high precision and many decimal places, the appropriate data type to store this information 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25652" y="7177812"/>
            <a:ext cx="2034531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double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3543" y="8420694"/>
            <a:ext cx="7398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double latitude = 35.95;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3376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 txBox="1"/>
          <p:nvPr/>
        </p:nvSpPr>
        <p:spPr>
          <a:xfrm>
            <a:off x="857901" y="315638"/>
            <a:ext cx="1468689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 smtClean="0">
                <a:solidFill>
                  <a:srgbClr val="393A3F"/>
                </a:solidFill>
                <a:latin typeface="Anton"/>
                <a:sym typeface="Anton"/>
              </a:rPr>
              <a:t>Towards Topic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2354580" y="3451861"/>
            <a:ext cx="12915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void </a:t>
            </a:r>
            <a:r>
              <a:rPr lang="en-US" sz="4000" dirty="0" err="1"/>
              <a:t>calculateResult</a:t>
            </a:r>
            <a:r>
              <a:rPr lang="en-US" sz="4000" dirty="0"/>
              <a:t>(</a:t>
            </a:r>
            <a:r>
              <a:rPr lang="en-US" sz="4000" dirty="0" err="1"/>
              <a:t>int</a:t>
            </a:r>
            <a:r>
              <a:rPr lang="en-US" sz="4000" dirty="0"/>
              <a:t> marks1, </a:t>
            </a:r>
            <a:r>
              <a:rPr lang="en-US" sz="4000" dirty="0" err="1"/>
              <a:t>int</a:t>
            </a:r>
            <a:r>
              <a:rPr lang="en-US" sz="4000" dirty="0"/>
              <a:t> marks2, </a:t>
            </a:r>
            <a:r>
              <a:rPr lang="en-US" sz="4000" dirty="0" err="1"/>
              <a:t>int</a:t>
            </a:r>
            <a:r>
              <a:rPr lang="en-US" sz="4000" dirty="0"/>
              <a:t> marks3)</a:t>
            </a:r>
          </a:p>
          <a:p>
            <a:r>
              <a:rPr lang="en-US" sz="4000" dirty="0"/>
              <a:t>{</a:t>
            </a:r>
          </a:p>
          <a:p>
            <a:r>
              <a:rPr lang="en-US" sz="4000" dirty="0"/>
              <a:t>    </a:t>
            </a:r>
            <a:r>
              <a:rPr lang="en-US" sz="4000" dirty="0" err="1"/>
              <a:t>int</a:t>
            </a:r>
            <a:r>
              <a:rPr lang="en-US" sz="4000" dirty="0"/>
              <a:t> total = marks1 + marks2 + marks3;</a:t>
            </a:r>
          </a:p>
          <a:p>
            <a:r>
              <a:rPr lang="en-US" sz="4000" dirty="0"/>
              <a:t>    float average = total / 3.0;</a:t>
            </a:r>
          </a:p>
          <a:p>
            <a:endParaRPr lang="en-US" sz="4000" dirty="0"/>
          </a:p>
          <a:p>
            <a:r>
              <a:rPr lang="en-US" sz="4000" dirty="0"/>
              <a:t>    </a:t>
            </a:r>
            <a:r>
              <a:rPr lang="en-US" sz="4000" dirty="0" err="1"/>
              <a:t>cout</a:t>
            </a:r>
            <a:r>
              <a:rPr lang="en-US" sz="4000" dirty="0"/>
              <a:t> &lt;&lt; "Total Marks: " &lt;&lt; total &lt;&lt; </a:t>
            </a:r>
            <a:r>
              <a:rPr lang="en-US" sz="4000" dirty="0" err="1"/>
              <a:t>endl</a:t>
            </a:r>
            <a:r>
              <a:rPr lang="en-US" sz="4000" dirty="0"/>
              <a:t>;</a:t>
            </a:r>
          </a:p>
          <a:p>
            <a:r>
              <a:rPr lang="en-US" sz="4000" dirty="0"/>
              <a:t>    </a:t>
            </a:r>
            <a:r>
              <a:rPr lang="en-US" sz="4000" dirty="0" err="1"/>
              <a:t>cout</a:t>
            </a:r>
            <a:r>
              <a:rPr lang="en-US" sz="4000" dirty="0"/>
              <a:t> &lt;&lt; "Average Marks: " &lt;&lt; average &lt;&lt; </a:t>
            </a:r>
            <a:r>
              <a:rPr lang="en-US" sz="4000" dirty="0" err="1"/>
              <a:t>endl</a:t>
            </a:r>
            <a:r>
              <a:rPr lang="en-US" sz="4000" dirty="0"/>
              <a:t>;</a:t>
            </a:r>
          </a:p>
          <a:p>
            <a:r>
              <a:rPr lang="en-US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055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8"/>
          <p:cNvSpPr txBox="1"/>
          <p:nvPr/>
        </p:nvSpPr>
        <p:spPr>
          <a:xfrm>
            <a:off x="1028700" y="175306"/>
            <a:ext cx="1617688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Primitive Data Types</a:t>
            </a:r>
            <a:endParaRPr dirty="0"/>
          </a:p>
        </p:txBody>
      </p:sp>
      <p:grpSp>
        <p:nvGrpSpPr>
          <p:cNvPr id="1015" name="Google Shape;1015;p18"/>
          <p:cNvGrpSpPr/>
          <p:nvPr/>
        </p:nvGrpSpPr>
        <p:grpSpPr>
          <a:xfrm>
            <a:off x="1028700" y="4297229"/>
            <a:ext cx="8096788" cy="1437158"/>
            <a:chOff x="0" y="-47625"/>
            <a:chExt cx="2132487" cy="378511"/>
          </a:xfrm>
        </p:grpSpPr>
        <p:sp>
          <p:nvSpPr>
            <p:cNvPr id="1016" name="Google Shape;1016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18"/>
          <p:cNvGrpSpPr/>
          <p:nvPr/>
        </p:nvGrpSpPr>
        <p:grpSpPr>
          <a:xfrm>
            <a:off x="1028700" y="6158253"/>
            <a:ext cx="8096788" cy="1437158"/>
            <a:chOff x="0" y="-47625"/>
            <a:chExt cx="2132487" cy="378511"/>
          </a:xfrm>
        </p:grpSpPr>
        <p:sp>
          <p:nvSpPr>
            <p:cNvPr id="1019" name="Google Shape;1019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18"/>
          <p:cNvGrpSpPr/>
          <p:nvPr/>
        </p:nvGrpSpPr>
        <p:grpSpPr>
          <a:xfrm>
            <a:off x="1458223" y="4121161"/>
            <a:ext cx="8096788" cy="1437158"/>
            <a:chOff x="0" y="-47625"/>
            <a:chExt cx="2132487" cy="378511"/>
          </a:xfrm>
        </p:grpSpPr>
        <p:sp>
          <p:nvSpPr>
            <p:cNvPr id="1022" name="Google Shape;1022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8"/>
          <p:cNvSpPr txBox="1"/>
          <p:nvPr/>
        </p:nvSpPr>
        <p:spPr>
          <a:xfrm>
            <a:off x="1751825" y="4478055"/>
            <a:ext cx="8393481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 smtClean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Stores only one value</a:t>
            </a:r>
            <a:endParaRPr dirty="0"/>
          </a:p>
        </p:txBody>
      </p:sp>
      <p:grpSp>
        <p:nvGrpSpPr>
          <p:cNvPr id="1025" name="Google Shape;1025;p18"/>
          <p:cNvGrpSpPr/>
          <p:nvPr/>
        </p:nvGrpSpPr>
        <p:grpSpPr>
          <a:xfrm>
            <a:off x="1458223" y="5982185"/>
            <a:ext cx="8096788" cy="1437158"/>
            <a:chOff x="0" y="-47625"/>
            <a:chExt cx="2132487" cy="378511"/>
          </a:xfrm>
        </p:grpSpPr>
        <p:sp>
          <p:nvSpPr>
            <p:cNvPr id="1026" name="Google Shape;1026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18"/>
          <p:cNvSpPr txBox="1"/>
          <p:nvPr/>
        </p:nvSpPr>
        <p:spPr>
          <a:xfrm>
            <a:off x="1751825" y="6338755"/>
            <a:ext cx="981533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 smtClean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Has fixed Memory Size</a:t>
            </a:r>
            <a:endParaRPr dirty="0"/>
          </a:p>
        </p:txBody>
      </p:sp>
      <p:grpSp>
        <p:nvGrpSpPr>
          <p:cNvPr id="1029" name="Google Shape;1029;p18"/>
          <p:cNvGrpSpPr/>
          <p:nvPr/>
        </p:nvGrpSpPr>
        <p:grpSpPr>
          <a:xfrm>
            <a:off x="1028699" y="8019277"/>
            <a:ext cx="10972801" cy="1437158"/>
            <a:chOff x="0" y="-47625"/>
            <a:chExt cx="2132487" cy="378511"/>
          </a:xfrm>
        </p:grpSpPr>
        <p:sp>
          <p:nvSpPr>
            <p:cNvPr id="1030" name="Google Shape;1030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18"/>
          <p:cNvGrpSpPr/>
          <p:nvPr/>
        </p:nvGrpSpPr>
        <p:grpSpPr>
          <a:xfrm>
            <a:off x="1458223" y="7843210"/>
            <a:ext cx="10543278" cy="1437158"/>
            <a:chOff x="0" y="-47625"/>
            <a:chExt cx="2132487" cy="378511"/>
          </a:xfrm>
        </p:grpSpPr>
        <p:sp>
          <p:nvSpPr>
            <p:cNvPr id="1033" name="Google Shape;1033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18"/>
          <p:cNvSpPr txBox="1"/>
          <p:nvPr/>
        </p:nvSpPr>
        <p:spPr>
          <a:xfrm>
            <a:off x="1751825" y="8195486"/>
            <a:ext cx="1173557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 smtClean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Is Directly supported by compiler</a:t>
            </a:r>
            <a:endParaRPr dirty="0"/>
          </a:p>
        </p:txBody>
      </p:sp>
      <p:grpSp>
        <p:nvGrpSpPr>
          <p:cNvPr id="1037" name="Google Shape;1037;p18"/>
          <p:cNvGrpSpPr/>
          <p:nvPr/>
        </p:nvGrpSpPr>
        <p:grpSpPr>
          <a:xfrm>
            <a:off x="12548046" y="8333126"/>
            <a:ext cx="5404416" cy="1663758"/>
            <a:chOff x="0" y="0"/>
            <a:chExt cx="7801405" cy="1746426"/>
          </a:xfrm>
        </p:grpSpPr>
        <p:grpSp>
          <p:nvGrpSpPr>
            <p:cNvPr id="1038" name="Google Shape;1038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39" name="Google Shape;1039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42" name="Google Shape;1042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45" name="Google Shape;1045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48" name="Google Shape;1048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54" name="Google Shape;1054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57" name="Google Shape;1057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1059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60" name="Google Shape;1060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63" name="Google Shape;1063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348211" y="2504511"/>
            <a:ext cx="14640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A </a:t>
            </a:r>
            <a:r>
              <a:rPr lang="en-US" sz="4000" b="1" dirty="0"/>
              <a:t>primitive data type</a:t>
            </a:r>
            <a:r>
              <a:rPr lang="en-US" sz="4000" dirty="0"/>
              <a:t> is a </a:t>
            </a:r>
            <a:r>
              <a:rPr lang="en-US" sz="4000" b="1" dirty="0"/>
              <a:t>basic built-in data type</a:t>
            </a:r>
            <a:r>
              <a:rPr lang="en-US" sz="4000" dirty="0"/>
              <a:t> in C++ that: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110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>
            <a:spLocks noGrp="1"/>
          </p:cNvSpPr>
          <p:nvPr>
            <p:ph type="sldNum" idx="12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2" name="Tom and Jerry - Fit to be tie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904" end="272387.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7640" y="375602"/>
            <a:ext cx="11738180" cy="8803635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41191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589</Words>
  <Application>Microsoft Office PowerPoint</Application>
  <PresentationFormat>Custom</PresentationFormat>
  <Paragraphs>72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Arimo</vt:lpstr>
      <vt:lpstr>Cambria</vt:lpstr>
      <vt:lpstr>Titillium Web</vt:lpstr>
      <vt:lpstr>Cambira</vt:lpstr>
      <vt:lpstr>Times New Roman</vt:lpstr>
      <vt:lpstr>Anton</vt:lpstr>
      <vt:lpstr>Calibri</vt:lpstr>
      <vt:lpstr>Comic Sans MS</vt:lpstr>
      <vt:lpstr>Programming Lesson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 Shayan Ali Shah</dc:creator>
  <cp:lastModifiedBy>Shahid</cp:lastModifiedBy>
  <cp:revision>23</cp:revision>
  <dcterms:modified xsi:type="dcterms:W3CDTF">2026-02-04T07:12:04Z</dcterms:modified>
</cp:coreProperties>
</file>